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2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ne Nichol" userId="551b95e3-50b2-440f-930a-b60227c4c281" providerId="ADAL" clId="{8BDF7A9D-6B91-4D65-97DC-4BB5FED652A8}"/>
    <pc:docChg chg="custSel modSld">
      <pc:chgData name="Susanne Nichol" userId="551b95e3-50b2-440f-930a-b60227c4c281" providerId="ADAL" clId="{8BDF7A9D-6B91-4D65-97DC-4BB5FED652A8}" dt="2022-03-22T16:20:51.541" v="31" actId="20577"/>
      <pc:docMkLst>
        <pc:docMk/>
      </pc:docMkLst>
      <pc:sldChg chg="modSp mod">
        <pc:chgData name="Susanne Nichol" userId="551b95e3-50b2-440f-930a-b60227c4c281" providerId="ADAL" clId="{8BDF7A9D-6B91-4D65-97DC-4BB5FED652A8}" dt="2022-03-22T16:20:51.541" v="31" actId="20577"/>
        <pc:sldMkLst>
          <pc:docMk/>
          <pc:sldMk cId="290560335" sldId="256"/>
        </pc:sldMkLst>
        <pc:spChg chg="mod">
          <ac:chgData name="Susanne Nichol" userId="551b95e3-50b2-440f-930a-b60227c4c281" providerId="ADAL" clId="{8BDF7A9D-6B91-4D65-97DC-4BB5FED652A8}" dt="2022-03-22T16:20:51.541" v="31" actId="20577"/>
          <ac:spMkLst>
            <pc:docMk/>
            <pc:sldMk cId="290560335" sldId="256"/>
            <ac:spMk id="2" creationId="{4772C36D-DC7F-477A-B043-917496D2E26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421BB-61CA-4D18-B71A-EFFE11367A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DB45AA8-1A8F-4EA1-98C0-80620BE837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5B07A6-660E-477A-A60E-8AAA75EB1C6E}"/>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5" name="Footer Placeholder 4">
            <a:extLst>
              <a:ext uri="{FF2B5EF4-FFF2-40B4-BE49-F238E27FC236}">
                <a16:creationId xmlns:a16="http://schemas.microsoft.com/office/drawing/2014/main" id="{AE769E02-D41F-497B-B070-1902EA3BF4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2AC81B-93FE-44AD-BA28-749B4309A4DB}"/>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65032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0D920-C16A-45EC-AE25-DB149579ABC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BD7A0A-063D-498F-A32C-935021D2243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61CB56-6E37-4D22-96FE-B8FA78E2EE5A}"/>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5" name="Footer Placeholder 4">
            <a:extLst>
              <a:ext uri="{FF2B5EF4-FFF2-40B4-BE49-F238E27FC236}">
                <a16:creationId xmlns:a16="http://schemas.microsoft.com/office/drawing/2014/main" id="{2C12A631-11F9-4632-9F02-6F4AFB84C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FD88CB-5807-45A6-870D-3539B4CCF716}"/>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238004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8C2169-24F7-4933-840F-618EFBBD947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CAD965-E788-4FA3-ABDA-CA75E8C951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6CAF93-1E66-478C-90A1-9852AD803E54}"/>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5" name="Footer Placeholder 4">
            <a:extLst>
              <a:ext uri="{FF2B5EF4-FFF2-40B4-BE49-F238E27FC236}">
                <a16:creationId xmlns:a16="http://schemas.microsoft.com/office/drawing/2014/main" id="{DD179608-00FA-469F-869B-A5FE912DB3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7B6642-8FE9-4873-890D-DBD147B8D6EC}"/>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219416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D8450-C749-4DD7-8BEF-F32CA2A645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A5FE07-1B67-4352-9022-A0ACA407FC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85C832-D309-4B24-9FF9-4ECDAE63C6D7}"/>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5" name="Footer Placeholder 4">
            <a:extLst>
              <a:ext uri="{FF2B5EF4-FFF2-40B4-BE49-F238E27FC236}">
                <a16:creationId xmlns:a16="http://schemas.microsoft.com/office/drawing/2014/main" id="{16E59D4C-7FB0-4920-B6E9-E1F850184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3F806E-DAAC-4B45-B7AC-835E131A49B4}"/>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536749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605F3-9EB5-41A5-9B5D-ED4390B951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2FE11FD-8142-4EB9-BA8E-DCDA29A252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2DA827F-DF25-4855-AA88-8974C189E310}"/>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5" name="Footer Placeholder 4">
            <a:extLst>
              <a:ext uri="{FF2B5EF4-FFF2-40B4-BE49-F238E27FC236}">
                <a16:creationId xmlns:a16="http://schemas.microsoft.com/office/drawing/2014/main" id="{3F16D847-9A29-45A6-873C-458CFD1C08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AA7474-36CD-48A3-8E5B-217359D8FDAA}"/>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08770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8C0D5-31F4-44B7-9E8F-43F944AC66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1CCE45-8019-4357-84AD-FE7C5B3C2E4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1DF1F4B-EF94-4ED9-989A-41E44462408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FEAE540-C3B6-499C-AB36-91843D48CDC8}"/>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6" name="Footer Placeholder 5">
            <a:extLst>
              <a:ext uri="{FF2B5EF4-FFF2-40B4-BE49-F238E27FC236}">
                <a16:creationId xmlns:a16="http://schemas.microsoft.com/office/drawing/2014/main" id="{975B8BC9-6C26-4C4C-94A3-2C4D90D28D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3569EF-8597-41C3-A1A7-95EF716D44D4}"/>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00295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F13F9-B1D7-4625-A428-4496E740B3B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651568-DCD5-4EC5-B610-C0E9DF98A0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1A5499-6FC5-41F6-8712-2B75859339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1C3238-7C1A-4179-BE34-3236A1D8AA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B1A887F-020F-4A8C-8213-0BAEFB0C80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5893CD-97D6-454B-8075-F923A5A83EBB}"/>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8" name="Footer Placeholder 7">
            <a:extLst>
              <a:ext uri="{FF2B5EF4-FFF2-40B4-BE49-F238E27FC236}">
                <a16:creationId xmlns:a16="http://schemas.microsoft.com/office/drawing/2014/main" id="{90A10ABB-0860-4C92-8CCA-44145325F9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42E568-559A-4683-B404-08076572C52F}"/>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24495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E1D1-3EE8-455C-98E4-B85041B628E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F749B5-0017-4402-8074-59610058A8D6}"/>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4" name="Footer Placeholder 3">
            <a:extLst>
              <a:ext uri="{FF2B5EF4-FFF2-40B4-BE49-F238E27FC236}">
                <a16:creationId xmlns:a16="http://schemas.microsoft.com/office/drawing/2014/main" id="{15A5D7BD-57A1-4D28-9ED7-88FF1E5288A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553934-9DE5-4D91-819A-8BD8502099E3}"/>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081635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58962A-FC52-4A82-A849-1E029DCFCFA2}"/>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3" name="Footer Placeholder 2">
            <a:extLst>
              <a:ext uri="{FF2B5EF4-FFF2-40B4-BE49-F238E27FC236}">
                <a16:creationId xmlns:a16="http://schemas.microsoft.com/office/drawing/2014/main" id="{078942A4-3DC4-47E1-9B8C-31DF260A84C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AF93E1C-069A-4B41-96BB-50428DC965EA}"/>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713356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4FD2-AE71-4240-A45E-00C5F5CCC5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F2DA714-1A1B-4EC2-9422-9EC04B3D92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1663B5-0CC5-4BCC-913E-716AC4B45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EB85295-23FB-456F-AE56-F58F6AEC20BB}"/>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6" name="Footer Placeholder 5">
            <a:extLst>
              <a:ext uri="{FF2B5EF4-FFF2-40B4-BE49-F238E27FC236}">
                <a16:creationId xmlns:a16="http://schemas.microsoft.com/office/drawing/2014/main" id="{445AE12B-2416-4A6C-ADA2-7D3E837F14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C95B4B-B50A-4558-8BB9-E444ED4C72D3}"/>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309224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CC8B1-362E-4F33-8294-3E2F3F070E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BBD6AD-81E2-4081-8356-CF06366FE4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693B4C8-E959-40B8-952D-E6740FC77D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D66246-0366-4F0B-AEB2-4944F014B59A}"/>
              </a:ext>
            </a:extLst>
          </p:cNvPr>
          <p:cNvSpPr>
            <a:spLocks noGrp="1"/>
          </p:cNvSpPr>
          <p:nvPr>
            <p:ph type="dt" sz="half" idx="10"/>
          </p:nvPr>
        </p:nvSpPr>
        <p:spPr/>
        <p:txBody>
          <a:bodyPr/>
          <a:lstStyle/>
          <a:p>
            <a:fld id="{F8AEB108-EDB7-4431-A824-83F5ED907B6B}" type="datetimeFigureOut">
              <a:rPr lang="en-GB" smtClean="0"/>
              <a:t>22/03/2022</a:t>
            </a:fld>
            <a:endParaRPr lang="en-GB"/>
          </a:p>
        </p:txBody>
      </p:sp>
      <p:sp>
        <p:nvSpPr>
          <p:cNvPr id="6" name="Footer Placeholder 5">
            <a:extLst>
              <a:ext uri="{FF2B5EF4-FFF2-40B4-BE49-F238E27FC236}">
                <a16:creationId xmlns:a16="http://schemas.microsoft.com/office/drawing/2014/main" id="{459CF7AF-E9A8-467B-A97A-8351BD553B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42B485-4B61-4482-B182-00611012DFDA}"/>
              </a:ext>
            </a:extLst>
          </p:cNvPr>
          <p:cNvSpPr>
            <a:spLocks noGrp="1"/>
          </p:cNvSpPr>
          <p:nvPr>
            <p:ph type="sldNum" sz="quarter" idx="12"/>
          </p:nvPr>
        </p:nvSpPr>
        <p:spPr/>
        <p:txBody>
          <a:bodyPr/>
          <a:lstStyle/>
          <a:p>
            <a:fld id="{F0727791-A2F8-4625-B10F-831063EFA2DC}" type="slidenum">
              <a:rPr lang="en-GB" smtClean="0"/>
              <a:t>‹#›</a:t>
            </a:fld>
            <a:endParaRPr lang="en-GB"/>
          </a:p>
        </p:txBody>
      </p:sp>
    </p:spTree>
    <p:extLst>
      <p:ext uri="{BB962C8B-B14F-4D97-AF65-F5344CB8AC3E}">
        <p14:creationId xmlns:p14="http://schemas.microsoft.com/office/powerpoint/2010/main" val="4200014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470E78-5B7F-4EC6-BE8A-22B837719C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3DBEB1-39B8-4158-9D46-EBB3906981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044371-2E29-4D6E-8A78-454945EC5D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AEB108-EDB7-4431-A824-83F5ED907B6B}" type="datetimeFigureOut">
              <a:rPr lang="en-GB" smtClean="0"/>
              <a:t>22/03/2022</a:t>
            </a:fld>
            <a:endParaRPr lang="en-GB"/>
          </a:p>
        </p:txBody>
      </p:sp>
      <p:sp>
        <p:nvSpPr>
          <p:cNvPr id="5" name="Footer Placeholder 4">
            <a:extLst>
              <a:ext uri="{FF2B5EF4-FFF2-40B4-BE49-F238E27FC236}">
                <a16:creationId xmlns:a16="http://schemas.microsoft.com/office/drawing/2014/main" id="{09EF7F8E-45BF-4EF4-8D89-209B5C40F0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D1BB17-A890-40A1-97AB-E02B76C04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727791-A2F8-4625-B10F-831063EFA2DC}" type="slidenum">
              <a:rPr lang="en-GB" smtClean="0"/>
              <a:t>‹#›</a:t>
            </a:fld>
            <a:endParaRPr lang="en-GB"/>
          </a:p>
        </p:txBody>
      </p:sp>
    </p:spTree>
    <p:extLst>
      <p:ext uri="{BB962C8B-B14F-4D97-AF65-F5344CB8AC3E}">
        <p14:creationId xmlns:p14="http://schemas.microsoft.com/office/powerpoint/2010/main" val="89212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DJCgh4nIL2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v.uk/government/publications/making-every-contact-count-mecc-practical-resour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zs-6I1jVTok" TargetMode="External"/><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wjcWg4Cnhi8" TargetMode="External"/><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VagBkvtXmGQ" TargetMode="External"/><Relationship Id="rId2" Type="http://schemas.openxmlformats.org/officeDocument/2006/relationships/hyperlink" Target="http://www.meccgateway.co.uk/nen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C36D-DC7F-477A-B043-917496D2E263}"/>
              </a:ext>
            </a:extLst>
          </p:cNvPr>
          <p:cNvSpPr>
            <a:spLocks noGrp="1"/>
          </p:cNvSpPr>
          <p:nvPr>
            <p:ph type="ctrTitle"/>
          </p:nvPr>
        </p:nvSpPr>
        <p:spPr/>
        <p:txBody>
          <a:bodyPr/>
          <a:lstStyle/>
          <a:p>
            <a:r>
              <a:rPr lang="en-GB" dirty="0"/>
              <a:t>Healthy Conversations – Social Care Resource</a:t>
            </a:r>
          </a:p>
        </p:txBody>
      </p:sp>
      <p:sp>
        <p:nvSpPr>
          <p:cNvPr id="3" name="Subtitle 2">
            <a:extLst>
              <a:ext uri="{FF2B5EF4-FFF2-40B4-BE49-F238E27FC236}">
                <a16:creationId xmlns:a16="http://schemas.microsoft.com/office/drawing/2014/main" id="{3EF7A945-C921-4109-A5FC-1CBC08A2BF7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90560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E34-A5B4-43E9-899C-676FEF5AAF77}"/>
              </a:ext>
            </a:extLst>
          </p:cNvPr>
          <p:cNvSpPr>
            <a:spLocks noGrp="1"/>
          </p:cNvSpPr>
          <p:nvPr>
            <p:ph type="title"/>
          </p:nvPr>
        </p:nvSpPr>
        <p:spPr/>
        <p:txBody>
          <a:bodyPr/>
          <a:lstStyle/>
          <a:p>
            <a:r>
              <a:rPr lang="en-GB" dirty="0"/>
              <a:t>MECC in action – Alcohol  </a:t>
            </a:r>
          </a:p>
        </p:txBody>
      </p:sp>
      <p:sp>
        <p:nvSpPr>
          <p:cNvPr id="3" name="Content Placeholder 2">
            <a:extLst>
              <a:ext uri="{FF2B5EF4-FFF2-40B4-BE49-F238E27FC236}">
                <a16:creationId xmlns:a16="http://schemas.microsoft.com/office/drawing/2014/main" id="{7A36220B-0AAE-4FA0-9139-399C32019C27}"/>
              </a:ext>
            </a:extLst>
          </p:cNvPr>
          <p:cNvSpPr>
            <a:spLocks noGrp="1"/>
          </p:cNvSpPr>
          <p:nvPr>
            <p:ph idx="1"/>
          </p:nvPr>
        </p:nvSpPr>
        <p:spPr/>
        <p:txBody>
          <a:bodyPr>
            <a:normAutofit fontScale="85000" lnSpcReduction="20000"/>
          </a:bodyPr>
          <a:lstStyle/>
          <a:p>
            <a:r>
              <a:rPr lang="en-GB" dirty="0"/>
              <a:t>Reducing alcohol consumption can have a positive impact on relationships, work and general wellbeing. It can be uncomfortable to talk about alcohol consumption, but this isn’t about judging a person on what they drink, but letting them know about reducing risk around alcohol. An individual may mention that their alcohol intake is increasing so it’s good to start a conversation to understand how much they are drinking each week. </a:t>
            </a:r>
          </a:p>
          <a:p>
            <a:r>
              <a:rPr lang="en-GB" dirty="0"/>
              <a:t>Ask – ‘How much alcohol do you drink a week?’ </a:t>
            </a:r>
          </a:p>
          <a:p>
            <a:r>
              <a:rPr lang="en-GB" dirty="0"/>
              <a:t>Assist – ‘Its safe to drink less than 14 units per week. It’s best to spread these units over three days or more’ </a:t>
            </a:r>
          </a:p>
          <a:p>
            <a:pPr lvl="1"/>
            <a:r>
              <a:rPr lang="en-GB" dirty="0"/>
              <a:t>You might need to provide some information or insight into what a unit consists of – for this visit </a:t>
            </a:r>
            <a:r>
              <a:rPr lang="en-GB" dirty="0">
                <a:hlinkClick r:id="rId2"/>
              </a:rPr>
              <a:t>www.meccgateway.co.uk/nenc</a:t>
            </a:r>
            <a:r>
              <a:rPr lang="en-GB" dirty="0"/>
              <a:t> </a:t>
            </a:r>
          </a:p>
          <a:p>
            <a:r>
              <a:rPr lang="en-GB" dirty="0"/>
              <a:t>Act – ‘There is a range of information and support available online at websites such as NHS choices, One You Drink Less or Balance. However, if you require support to cut down your alcohol consumption visit </a:t>
            </a:r>
            <a:r>
              <a:rPr lang="en-GB" dirty="0">
                <a:hlinkClick r:id="rId2"/>
              </a:rPr>
              <a:t>www.meccgateway.co.uk/nenc</a:t>
            </a:r>
            <a:r>
              <a:rPr lang="en-GB" dirty="0"/>
              <a:t> for local authority commissioned alcohol services. </a:t>
            </a:r>
          </a:p>
        </p:txBody>
      </p:sp>
    </p:spTree>
    <p:extLst>
      <p:ext uri="{BB962C8B-B14F-4D97-AF65-F5344CB8AC3E}">
        <p14:creationId xmlns:p14="http://schemas.microsoft.com/office/powerpoint/2010/main" val="2711062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E34-A5B4-43E9-899C-676FEF5AAF77}"/>
              </a:ext>
            </a:extLst>
          </p:cNvPr>
          <p:cNvSpPr>
            <a:spLocks noGrp="1"/>
          </p:cNvSpPr>
          <p:nvPr>
            <p:ph type="title"/>
          </p:nvPr>
        </p:nvSpPr>
        <p:spPr/>
        <p:txBody>
          <a:bodyPr/>
          <a:lstStyle/>
          <a:p>
            <a:r>
              <a:rPr lang="en-GB" dirty="0"/>
              <a:t>MECC in action – Sexual &amp; Reproductive health  </a:t>
            </a:r>
          </a:p>
        </p:txBody>
      </p:sp>
      <p:sp>
        <p:nvSpPr>
          <p:cNvPr id="3" name="Content Placeholder 2">
            <a:extLst>
              <a:ext uri="{FF2B5EF4-FFF2-40B4-BE49-F238E27FC236}">
                <a16:creationId xmlns:a16="http://schemas.microsoft.com/office/drawing/2014/main" id="{7A36220B-0AAE-4FA0-9139-399C32019C27}"/>
              </a:ext>
            </a:extLst>
          </p:cNvPr>
          <p:cNvSpPr>
            <a:spLocks noGrp="1"/>
          </p:cNvSpPr>
          <p:nvPr>
            <p:ph idx="1"/>
          </p:nvPr>
        </p:nvSpPr>
        <p:spPr/>
        <p:txBody>
          <a:bodyPr>
            <a:normAutofit fontScale="92500" lnSpcReduction="10000"/>
          </a:bodyPr>
          <a:lstStyle/>
          <a:p>
            <a:r>
              <a:rPr lang="en-GB" dirty="0"/>
              <a:t>Encouraging people to look after their sexual health and get screened is important. This can play a big part in their physical and mental health as well as social wellbeing. This might come up in conversation as someone is worried about where they can access sexual health services or what they offer. </a:t>
            </a:r>
          </a:p>
          <a:p>
            <a:r>
              <a:rPr lang="en-GB" dirty="0"/>
              <a:t>Act – ‘Do you know where to get advice on for your sexual health, such as sexually transmitted infections’ </a:t>
            </a:r>
          </a:p>
          <a:p>
            <a:r>
              <a:rPr lang="en-GB" dirty="0"/>
              <a:t>Assist – ‘Not everyone displays symptoms of sexually transmitted infections so it’s always best to book in for a free and confidential test after each new sexual partner’ </a:t>
            </a:r>
          </a:p>
          <a:p>
            <a:r>
              <a:rPr lang="en-GB" dirty="0"/>
              <a:t>Act – ‘find you local sexual health service by visiting </a:t>
            </a:r>
            <a:r>
              <a:rPr lang="en-GB" dirty="0">
                <a:hlinkClick r:id="rId2"/>
              </a:rPr>
              <a:t>www.meccgateway.co.uk/nenc</a:t>
            </a:r>
            <a:r>
              <a:rPr lang="en-GB" dirty="0"/>
              <a:t> </a:t>
            </a:r>
          </a:p>
        </p:txBody>
      </p:sp>
    </p:spTree>
    <p:extLst>
      <p:ext uri="{BB962C8B-B14F-4D97-AF65-F5344CB8AC3E}">
        <p14:creationId xmlns:p14="http://schemas.microsoft.com/office/powerpoint/2010/main" val="171404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B9E1A-274F-474C-A601-9D1B3286882E}"/>
              </a:ext>
            </a:extLst>
          </p:cNvPr>
          <p:cNvSpPr>
            <a:spLocks noGrp="1"/>
          </p:cNvSpPr>
          <p:nvPr>
            <p:ph type="title"/>
          </p:nvPr>
        </p:nvSpPr>
        <p:spPr/>
        <p:txBody>
          <a:bodyPr/>
          <a:lstStyle/>
          <a:p>
            <a:r>
              <a:rPr lang="en-GB" dirty="0"/>
              <a:t>Overview and Introduction to MECC </a:t>
            </a:r>
          </a:p>
        </p:txBody>
      </p:sp>
      <p:sp>
        <p:nvSpPr>
          <p:cNvPr id="3" name="Content Placeholder 2">
            <a:extLst>
              <a:ext uri="{FF2B5EF4-FFF2-40B4-BE49-F238E27FC236}">
                <a16:creationId xmlns:a16="http://schemas.microsoft.com/office/drawing/2014/main" id="{2EC996DB-0268-4B56-9DC8-DCEAD442B374}"/>
              </a:ext>
            </a:extLst>
          </p:cNvPr>
          <p:cNvSpPr>
            <a:spLocks noGrp="1"/>
          </p:cNvSpPr>
          <p:nvPr>
            <p:ph idx="1"/>
          </p:nvPr>
        </p:nvSpPr>
        <p:spPr/>
        <p:txBody>
          <a:bodyPr>
            <a:normAutofit fontScale="92500" lnSpcReduction="20000"/>
          </a:bodyPr>
          <a:lstStyle/>
          <a:p>
            <a:r>
              <a:rPr lang="en-GB" dirty="0"/>
              <a:t>Making Every Contact Count (MECC) is an approach to behaviour change utilising every day conversations to promote positive health and wellbeing.</a:t>
            </a:r>
          </a:p>
          <a:p>
            <a:r>
              <a:rPr lang="en-GB" dirty="0"/>
              <a:t>This is a non-judgemental form of communication whereby information is provided to an individual on how they could make a positive change to their </a:t>
            </a:r>
            <a:r>
              <a:rPr lang="en-GB" dirty="0" err="1"/>
              <a:t>behavour</a:t>
            </a:r>
            <a:endParaRPr lang="en-GB" dirty="0"/>
          </a:p>
          <a:p>
            <a:r>
              <a:rPr lang="en-GB" dirty="0"/>
              <a:t>It consists of three main steps: </a:t>
            </a:r>
          </a:p>
          <a:p>
            <a:pPr lvl="1"/>
            <a:r>
              <a:rPr lang="en-GB" dirty="0"/>
              <a:t>Ask – take notice and engage within the conversation </a:t>
            </a:r>
          </a:p>
          <a:p>
            <a:pPr lvl="1"/>
            <a:r>
              <a:rPr lang="en-GB" dirty="0"/>
              <a:t>Assist – provide motivational health information </a:t>
            </a:r>
          </a:p>
          <a:p>
            <a:pPr lvl="1"/>
            <a:r>
              <a:rPr lang="en-GB" dirty="0"/>
              <a:t>Act – signpost into local services or provide self-care support and information </a:t>
            </a:r>
          </a:p>
          <a:p>
            <a:r>
              <a:rPr lang="en-GB" dirty="0"/>
              <a:t>MECC is about identifying openings in conversations to promote health and wellbeing – whether this be at home or at work. </a:t>
            </a:r>
          </a:p>
          <a:p>
            <a:r>
              <a:rPr lang="en-GB" dirty="0"/>
              <a:t>To see how easy a MECC conversation can be watch the following video - </a:t>
            </a:r>
            <a:r>
              <a:rPr lang="en-GB" u="sng" dirty="0">
                <a:hlinkClick r:id="rId2"/>
              </a:rPr>
              <a:t>https://youtu.be/DJCgh4nIL28</a:t>
            </a:r>
            <a:r>
              <a:rPr lang="en-GB" dirty="0"/>
              <a:t>  </a:t>
            </a:r>
          </a:p>
        </p:txBody>
      </p:sp>
    </p:spTree>
    <p:extLst>
      <p:ext uri="{BB962C8B-B14F-4D97-AF65-F5344CB8AC3E}">
        <p14:creationId xmlns:p14="http://schemas.microsoft.com/office/powerpoint/2010/main" val="1187488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F7055-F22B-4BBB-BAF5-1D093E71DFB0}"/>
              </a:ext>
            </a:extLst>
          </p:cNvPr>
          <p:cNvSpPr>
            <a:spLocks noGrp="1"/>
          </p:cNvSpPr>
          <p:nvPr>
            <p:ph type="title"/>
          </p:nvPr>
        </p:nvSpPr>
        <p:spPr/>
        <p:txBody>
          <a:bodyPr/>
          <a:lstStyle/>
          <a:p>
            <a:r>
              <a:rPr lang="en-GB" dirty="0"/>
              <a:t>What MECC isn’t:</a:t>
            </a:r>
          </a:p>
        </p:txBody>
      </p:sp>
      <p:sp>
        <p:nvSpPr>
          <p:cNvPr id="3" name="Content Placeholder 2">
            <a:extLst>
              <a:ext uri="{FF2B5EF4-FFF2-40B4-BE49-F238E27FC236}">
                <a16:creationId xmlns:a16="http://schemas.microsoft.com/office/drawing/2014/main" id="{78AEC3E4-F260-4636-B58B-E6123A486C41}"/>
              </a:ext>
            </a:extLst>
          </p:cNvPr>
          <p:cNvSpPr>
            <a:spLocks noGrp="1"/>
          </p:cNvSpPr>
          <p:nvPr>
            <p:ph idx="1"/>
          </p:nvPr>
        </p:nvSpPr>
        <p:spPr/>
        <p:txBody>
          <a:bodyPr>
            <a:normAutofit fontScale="77500" lnSpcReduction="20000"/>
          </a:bodyPr>
          <a:lstStyle/>
          <a:p>
            <a:r>
              <a:rPr lang="en-GB" dirty="0"/>
              <a:t>We appreciate that everyone working with the social care sector has a large workload already. Therefore, MECC isn’t about adding extra work to your already busy day. </a:t>
            </a:r>
          </a:p>
          <a:p>
            <a:r>
              <a:rPr lang="en-GB" dirty="0"/>
              <a:t>It is about telling people what to do with their lives, but it is about providing them with information and guidance, then letting them make a decision that is right for them. </a:t>
            </a:r>
          </a:p>
          <a:p>
            <a:r>
              <a:rPr lang="en-GB" dirty="0"/>
              <a:t>Being an expert in health and wellbeing and knowing all the signposting information </a:t>
            </a:r>
          </a:p>
          <a:p>
            <a:r>
              <a:rPr lang="en-GB" dirty="0"/>
              <a:t>Developing a long-term relationship with that person or a caseload to ensure that they change their behaviour. It’s about providing them with information for them to take away and do what they feel is right.</a:t>
            </a:r>
          </a:p>
          <a:p>
            <a:endParaRPr lang="en-GB" dirty="0"/>
          </a:p>
          <a:p>
            <a:r>
              <a:rPr lang="en-GB" dirty="0"/>
              <a:t>For more information on MECC visit - </a:t>
            </a:r>
            <a:r>
              <a:rPr lang="en-GB" dirty="0">
                <a:hlinkClick r:id="rId2"/>
              </a:rPr>
              <a:t>https://www.gov.uk/government/publications/making-every-contact-count-mecc-practical-resources</a:t>
            </a:r>
            <a:r>
              <a:rPr lang="en-GB" dirty="0"/>
              <a:t> for a range of practical resources to embed MECC within your organisation  </a:t>
            </a:r>
          </a:p>
        </p:txBody>
      </p:sp>
    </p:spTree>
    <p:extLst>
      <p:ext uri="{BB962C8B-B14F-4D97-AF65-F5344CB8AC3E}">
        <p14:creationId xmlns:p14="http://schemas.microsoft.com/office/powerpoint/2010/main" val="183305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658C0-0323-402B-BB5A-353A550E4774}"/>
              </a:ext>
            </a:extLst>
          </p:cNvPr>
          <p:cNvSpPr>
            <a:spLocks noGrp="1"/>
          </p:cNvSpPr>
          <p:nvPr>
            <p:ph type="title"/>
          </p:nvPr>
        </p:nvSpPr>
        <p:spPr/>
        <p:txBody>
          <a:bodyPr/>
          <a:lstStyle/>
          <a:p>
            <a:r>
              <a:rPr lang="en-GB" dirty="0"/>
              <a:t>MECC in action – Mental Health </a:t>
            </a:r>
          </a:p>
        </p:txBody>
      </p:sp>
      <p:sp>
        <p:nvSpPr>
          <p:cNvPr id="3" name="Content Placeholder 2">
            <a:extLst>
              <a:ext uri="{FF2B5EF4-FFF2-40B4-BE49-F238E27FC236}">
                <a16:creationId xmlns:a16="http://schemas.microsoft.com/office/drawing/2014/main" id="{6234CB41-F39A-49E9-BF54-3C6E74E9D2F6}"/>
              </a:ext>
            </a:extLst>
          </p:cNvPr>
          <p:cNvSpPr>
            <a:spLocks noGrp="1"/>
          </p:cNvSpPr>
          <p:nvPr>
            <p:ph idx="1"/>
          </p:nvPr>
        </p:nvSpPr>
        <p:spPr/>
        <p:txBody>
          <a:bodyPr>
            <a:normAutofit fontScale="85000" lnSpcReduction="20000"/>
          </a:bodyPr>
          <a:lstStyle/>
          <a:p>
            <a:r>
              <a:rPr lang="en-GB" dirty="0"/>
              <a:t>Someone may mention that they are struggling with their emotional wellbeing, or it might just be a general question to ask. It’s important that we tackle stigma around mental health and emotional wellbeing so that people seek help earlier </a:t>
            </a:r>
          </a:p>
          <a:p>
            <a:r>
              <a:rPr lang="en-GB" dirty="0"/>
              <a:t>Ask – ‘How have you been feeling recently?’</a:t>
            </a:r>
          </a:p>
          <a:p>
            <a:r>
              <a:rPr lang="en-GB" dirty="0"/>
              <a:t>Assist – If the person says they have been feeling low </a:t>
            </a:r>
          </a:p>
          <a:p>
            <a:pPr lvl="1"/>
            <a:r>
              <a:rPr lang="en-GB" dirty="0"/>
              <a:t>‘Do you know what’s causing you to feel low?’</a:t>
            </a:r>
          </a:p>
          <a:p>
            <a:pPr lvl="1"/>
            <a:r>
              <a:rPr lang="en-GB" dirty="0"/>
              <a:t>‘Do you know what steps you could take to feel better?’ </a:t>
            </a:r>
          </a:p>
          <a:p>
            <a:r>
              <a:rPr lang="en-GB" dirty="0"/>
              <a:t>Act - ‘Do you think you would like information on local support services, such as IAPT? Do you think it would be worth speaking to your GP? Or would you like the link to the Every Mind Matters website where you can look at top tips to improve your emotional wellbeing? </a:t>
            </a:r>
          </a:p>
          <a:p>
            <a:pPr lvl="1"/>
            <a:r>
              <a:rPr lang="en-GB" dirty="0"/>
              <a:t>Its key to remember that not everyone will need a service, some people may just like information to self-care resources</a:t>
            </a:r>
          </a:p>
          <a:p>
            <a:pPr lvl="1"/>
            <a:r>
              <a:rPr lang="en-GB" dirty="0"/>
              <a:t>The regional website can support with information and services – visit </a:t>
            </a:r>
            <a:r>
              <a:rPr lang="en-GB" dirty="0">
                <a:hlinkClick r:id="rId2"/>
              </a:rPr>
              <a:t>www.meccgateway.co.uk/nenc/</a:t>
            </a:r>
            <a:r>
              <a:rPr lang="en-GB" dirty="0"/>
              <a:t> </a:t>
            </a:r>
          </a:p>
        </p:txBody>
      </p:sp>
    </p:spTree>
    <p:extLst>
      <p:ext uri="{BB962C8B-B14F-4D97-AF65-F5344CB8AC3E}">
        <p14:creationId xmlns:p14="http://schemas.microsoft.com/office/powerpoint/2010/main" val="2099934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E278E-18D3-404A-AB19-0C8A14D64A6C}"/>
              </a:ext>
            </a:extLst>
          </p:cNvPr>
          <p:cNvSpPr>
            <a:spLocks noGrp="1"/>
          </p:cNvSpPr>
          <p:nvPr>
            <p:ph type="title"/>
          </p:nvPr>
        </p:nvSpPr>
        <p:spPr/>
        <p:txBody>
          <a:bodyPr/>
          <a:lstStyle/>
          <a:p>
            <a:r>
              <a:rPr lang="en-GB" dirty="0"/>
              <a:t>MECC in action –Screening programmes </a:t>
            </a:r>
          </a:p>
        </p:txBody>
      </p:sp>
      <p:sp>
        <p:nvSpPr>
          <p:cNvPr id="3" name="Content Placeholder 2">
            <a:extLst>
              <a:ext uri="{FF2B5EF4-FFF2-40B4-BE49-F238E27FC236}">
                <a16:creationId xmlns:a16="http://schemas.microsoft.com/office/drawing/2014/main" id="{58738973-CD23-491F-B2B3-684635D163CB}"/>
              </a:ext>
            </a:extLst>
          </p:cNvPr>
          <p:cNvSpPr>
            <a:spLocks noGrp="1"/>
          </p:cNvSpPr>
          <p:nvPr>
            <p:ph idx="1"/>
          </p:nvPr>
        </p:nvSpPr>
        <p:spPr/>
        <p:txBody>
          <a:bodyPr>
            <a:normAutofit fontScale="70000" lnSpcReduction="20000"/>
          </a:bodyPr>
          <a:lstStyle/>
          <a:p>
            <a:r>
              <a:rPr lang="en-GB" dirty="0"/>
              <a:t>There are several key points where we are invited to attend national screening programmes, understandably there are worries and concerns about attending your first appointments, it may come up in conversation that someone is worried about attending an appointment. MECC is great to start a conversation to break down some of the barriers to attending screening appointments. </a:t>
            </a:r>
          </a:p>
          <a:p>
            <a:r>
              <a:rPr lang="en-GB" dirty="0"/>
              <a:t>Ask – ‘Do you know the benefits of attending your NHS screening? Whether that be cervical, breast or bowel’ </a:t>
            </a:r>
          </a:p>
          <a:p>
            <a:r>
              <a:rPr lang="en-GB" dirty="0"/>
              <a:t>Assist – ‘Cancer screening programmes save thousands of lives per year. The aim of the screening programme isn’t to detect cancer, but early changes that could lead to cancer if left untreated’ </a:t>
            </a:r>
          </a:p>
          <a:p>
            <a:pPr lvl="1"/>
            <a:r>
              <a:rPr lang="en-GB" dirty="0"/>
              <a:t>The screening programmes are there for healthy people with no symptoms to access</a:t>
            </a:r>
          </a:p>
          <a:p>
            <a:r>
              <a:rPr lang="en-GB" dirty="0"/>
              <a:t>Act – ‘You will be sent information on the screening programmes when you are eligible for them. This letter might come from your GP or from the screening programme directly, but please engage when you are invited to participate’  </a:t>
            </a:r>
          </a:p>
          <a:p>
            <a:pPr lvl="1"/>
            <a:r>
              <a:rPr lang="en-GB" dirty="0"/>
              <a:t>For more information go to </a:t>
            </a:r>
            <a:r>
              <a:rPr lang="en-GB" dirty="0">
                <a:hlinkClick r:id="rId2"/>
              </a:rPr>
              <a:t>www.meccgateway.co.uk/nenc</a:t>
            </a:r>
            <a:r>
              <a:rPr lang="en-GB" dirty="0"/>
              <a:t> for more information on the screening programmes. </a:t>
            </a:r>
          </a:p>
          <a:p>
            <a:r>
              <a:rPr lang="en-GB" dirty="0"/>
              <a:t>For an example of how this is done watch the following video </a:t>
            </a:r>
            <a:r>
              <a:rPr lang="en-GB" u="sng" dirty="0">
                <a:hlinkClick r:id="rId3"/>
              </a:rPr>
              <a:t>https://youtu.be/zs-6I1jVTok</a:t>
            </a:r>
            <a:r>
              <a:rPr lang="en-GB" dirty="0"/>
              <a:t>  </a:t>
            </a:r>
          </a:p>
        </p:txBody>
      </p:sp>
    </p:spTree>
    <p:extLst>
      <p:ext uri="{BB962C8B-B14F-4D97-AF65-F5344CB8AC3E}">
        <p14:creationId xmlns:p14="http://schemas.microsoft.com/office/powerpoint/2010/main" val="1663871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E34-A5B4-43E9-899C-676FEF5AAF77}"/>
              </a:ext>
            </a:extLst>
          </p:cNvPr>
          <p:cNvSpPr>
            <a:spLocks noGrp="1"/>
          </p:cNvSpPr>
          <p:nvPr>
            <p:ph type="title"/>
          </p:nvPr>
        </p:nvSpPr>
        <p:spPr/>
        <p:txBody>
          <a:bodyPr/>
          <a:lstStyle/>
          <a:p>
            <a:r>
              <a:rPr lang="en-GB" dirty="0"/>
              <a:t>MECC in action – Cancer awareness </a:t>
            </a:r>
          </a:p>
        </p:txBody>
      </p:sp>
      <p:sp>
        <p:nvSpPr>
          <p:cNvPr id="3" name="Content Placeholder 2">
            <a:extLst>
              <a:ext uri="{FF2B5EF4-FFF2-40B4-BE49-F238E27FC236}">
                <a16:creationId xmlns:a16="http://schemas.microsoft.com/office/drawing/2014/main" id="{7A36220B-0AAE-4FA0-9139-399C32019C27}"/>
              </a:ext>
            </a:extLst>
          </p:cNvPr>
          <p:cNvSpPr>
            <a:spLocks noGrp="1"/>
          </p:cNvSpPr>
          <p:nvPr>
            <p:ph idx="1"/>
          </p:nvPr>
        </p:nvSpPr>
        <p:spPr>
          <a:xfrm>
            <a:off x="838200" y="1367406"/>
            <a:ext cx="10515600" cy="4809557"/>
          </a:xfrm>
        </p:spPr>
        <p:txBody>
          <a:bodyPr>
            <a:normAutofit fontScale="92500"/>
          </a:bodyPr>
          <a:lstStyle/>
          <a:p>
            <a:r>
              <a:rPr lang="en-GB" dirty="0"/>
              <a:t>When you have a trusted relationship with an individual they may mention that they have noticed a change in their body or routine, whether this be a lump, unexpected bleeding or breathlessness. It’s key that we can talk to individuals about changes in their bodies when they raise a concern. </a:t>
            </a:r>
          </a:p>
          <a:p>
            <a:r>
              <a:rPr lang="en-GB" dirty="0"/>
              <a:t>Ask – ‘are you worried about cancer’ ‘Are you worried about that change to your body?’ </a:t>
            </a:r>
          </a:p>
          <a:p>
            <a:r>
              <a:rPr lang="en-GB" dirty="0"/>
              <a:t>Assist – ‘If you experience symptoms that are new to you, you should see your GP as soon as possible. Just because you spot a change doesn’t mean it’s cancer, but it is best to get it checked out as soon as you notice’ </a:t>
            </a:r>
          </a:p>
          <a:p>
            <a:r>
              <a:rPr lang="en-GB" dirty="0"/>
              <a:t>Act – ‘Visit your GP to check your symptoms’ </a:t>
            </a:r>
          </a:p>
          <a:p>
            <a:pPr lvl="1"/>
            <a:r>
              <a:rPr lang="en-GB" dirty="0"/>
              <a:t>Visit a range of reliable health information such as NHS Choices, Macmillan or Cancer Research UK </a:t>
            </a:r>
          </a:p>
        </p:txBody>
      </p:sp>
    </p:spTree>
    <p:extLst>
      <p:ext uri="{BB962C8B-B14F-4D97-AF65-F5344CB8AC3E}">
        <p14:creationId xmlns:p14="http://schemas.microsoft.com/office/powerpoint/2010/main" val="392898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E34-A5B4-43E9-899C-676FEF5AAF77}"/>
              </a:ext>
            </a:extLst>
          </p:cNvPr>
          <p:cNvSpPr>
            <a:spLocks noGrp="1"/>
          </p:cNvSpPr>
          <p:nvPr>
            <p:ph type="title"/>
          </p:nvPr>
        </p:nvSpPr>
        <p:spPr/>
        <p:txBody>
          <a:bodyPr/>
          <a:lstStyle/>
          <a:p>
            <a:r>
              <a:rPr lang="en-GB" dirty="0"/>
              <a:t>MECC in action – Physical Activity   </a:t>
            </a:r>
          </a:p>
        </p:txBody>
      </p:sp>
      <p:sp>
        <p:nvSpPr>
          <p:cNvPr id="3" name="Content Placeholder 2">
            <a:extLst>
              <a:ext uri="{FF2B5EF4-FFF2-40B4-BE49-F238E27FC236}">
                <a16:creationId xmlns:a16="http://schemas.microsoft.com/office/drawing/2014/main" id="{7A36220B-0AAE-4FA0-9139-399C32019C27}"/>
              </a:ext>
            </a:extLst>
          </p:cNvPr>
          <p:cNvSpPr>
            <a:spLocks noGrp="1"/>
          </p:cNvSpPr>
          <p:nvPr>
            <p:ph idx="1"/>
          </p:nvPr>
        </p:nvSpPr>
        <p:spPr/>
        <p:txBody>
          <a:bodyPr>
            <a:normAutofit fontScale="92500" lnSpcReduction="20000"/>
          </a:bodyPr>
          <a:lstStyle/>
          <a:p>
            <a:r>
              <a:rPr lang="en-GB" dirty="0"/>
              <a:t>Increasing physical activity can have a huge impact on wellbeing. It’s a great thing to promote that people move more and do more activities that they enjoy. Someone may mention during a conversation that they don’t feel as fit as they used to or they want to become more physically active </a:t>
            </a:r>
          </a:p>
          <a:p>
            <a:r>
              <a:rPr lang="en-GB" dirty="0"/>
              <a:t>Ask – ‘What physical activities do you enjoy doing’? </a:t>
            </a:r>
          </a:p>
          <a:p>
            <a:r>
              <a:rPr lang="en-GB" dirty="0"/>
              <a:t>Assist – ‘If they are struggling to think of things or ideas suggest other activities such as walking, gardening, cycling’ </a:t>
            </a:r>
          </a:p>
          <a:p>
            <a:pPr lvl="1"/>
            <a:r>
              <a:rPr lang="en-GB" dirty="0"/>
              <a:t>The weekly aim is to do 150 mins of moderate intensity activity or 75mins of vigorous intensity activity a week, spread over 4 or 5 days. </a:t>
            </a:r>
          </a:p>
          <a:p>
            <a:pPr lvl="1"/>
            <a:r>
              <a:rPr lang="en-GB" dirty="0"/>
              <a:t>Reducing time being sedentary </a:t>
            </a:r>
          </a:p>
          <a:p>
            <a:r>
              <a:rPr lang="en-GB" dirty="0"/>
              <a:t>Act – ‘increase activity to guidelines. For ideas on ways that you can increase activity pop to </a:t>
            </a:r>
            <a:r>
              <a:rPr lang="en-GB" dirty="0">
                <a:hlinkClick r:id="rId2"/>
              </a:rPr>
              <a:t>www.meccgateway.co.uk/</a:t>
            </a:r>
            <a:r>
              <a:rPr lang="en-GB" dirty="0" err="1">
                <a:hlinkClick r:id="rId2"/>
              </a:rPr>
              <a:t>nenc</a:t>
            </a:r>
            <a:r>
              <a:rPr lang="en-GB" dirty="0"/>
              <a:t>’ </a:t>
            </a:r>
          </a:p>
          <a:p>
            <a:pPr lvl="1"/>
            <a:r>
              <a:rPr lang="en-GB" u="sng" dirty="0">
                <a:hlinkClick r:id="rId3"/>
              </a:rPr>
              <a:t>https://youtu.be/wjcWg4Cnhi8</a:t>
            </a:r>
            <a:r>
              <a:rPr lang="en-GB" dirty="0"/>
              <a:t>  - showing a MECC conversation about physical activity in action  </a:t>
            </a:r>
          </a:p>
        </p:txBody>
      </p:sp>
    </p:spTree>
    <p:extLst>
      <p:ext uri="{BB962C8B-B14F-4D97-AF65-F5344CB8AC3E}">
        <p14:creationId xmlns:p14="http://schemas.microsoft.com/office/powerpoint/2010/main" val="410445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E34-A5B4-43E9-899C-676FEF5AAF77}"/>
              </a:ext>
            </a:extLst>
          </p:cNvPr>
          <p:cNvSpPr>
            <a:spLocks noGrp="1"/>
          </p:cNvSpPr>
          <p:nvPr>
            <p:ph type="title"/>
          </p:nvPr>
        </p:nvSpPr>
        <p:spPr/>
        <p:txBody>
          <a:bodyPr/>
          <a:lstStyle/>
          <a:p>
            <a:r>
              <a:rPr lang="en-GB" dirty="0"/>
              <a:t>MECC in action – Financial Wellbeing  </a:t>
            </a:r>
          </a:p>
        </p:txBody>
      </p:sp>
      <p:sp>
        <p:nvSpPr>
          <p:cNvPr id="3" name="Content Placeholder 2">
            <a:extLst>
              <a:ext uri="{FF2B5EF4-FFF2-40B4-BE49-F238E27FC236}">
                <a16:creationId xmlns:a16="http://schemas.microsoft.com/office/drawing/2014/main" id="{7A36220B-0AAE-4FA0-9139-399C32019C27}"/>
              </a:ext>
            </a:extLst>
          </p:cNvPr>
          <p:cNvSpPr>
            <a:spLocks noGrp="1"/>
          </p:cNvSpPr>
          <p:nvPr>
            <p:ph idx="1"/>
          </p:nvPr>
        </p:nvSpPr>
        <p:spPr/>
        <p:txBody>
          <a:bodyPr>
            <a:normAutofit fontScale="85000" lnSpcReduction="10000"/>
          </a:bodyPr>
          <a:lstStyle/>
          <a:p>
            <a:r>
              <a:rPr lang="en-GB" dirty="0"/>
              <a:t>Financial wellbeing plays a huge part in our overall wellbeing. Money worries can cause a knock-on effect to a number of parts of our lives. Therefore, it’s key that we are able to have conversations and tackle stigma about finances, not to provide financial advice or information, but to let individuals know that support is available and free to access from a range of resources. </a:t>
            </a:r>
          </a:p>
          <a:p>
            <a:r>
              <a:rPr lang="en-GB" dirty="0"/>
              <a:t>Ask – ‘Do you have any worries relating to money, budgeting, borrowing or debt?’</a:t>
            </a:r>
          </a:p>
          <a:p>
            <a:r>
              <a:rPr lang="en-GB" dirty="0"/>
              <a:t>Assist – ‘Financial wellbeing is an important part of our overall wellbeing. If you have any worries there are a range of services that can provide support for you to help you with your finances. There’s nothing to be ashamed about’ </a:t>
            </a:r>
          </a:p>
          <a:p>
            <a:r>
              <a:rPr lang="en-GB" dirty="0"/>
              <a:t>Act – ‘Signpost to a regional/national resources such as Citizens Advice, National Debt Helpline, Money Advice Service or use the MECC website – </a:t>
            </a:r>
            <a:r>
              <a:rPr lang="en-GB" dirty="0">
                <a:hlinkClick r:id="rId2"/>
              </a:rPr>
              <a:t>www.meccgateway.co.uk/nenc</a:t>
            </a:r>
            <a:r>
              <a:rPr lang="en-GB" dirty="0"/>
              <a:t> </a:t>
            </a:r>
          </a:p>
        </p:txBody>
      </p:sp>
    </p:spTree>
    <p:extLst>
      <p:ext uri="{BB962C8B-B14F-4D97-AF65-F5344CB8AC3E}">
        <p14:creationId xmlns:p14="http://schemas.microsoft.com/office/powerpoint/2010/main" val="3510063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6E34-A5B4-43E9-899C-676FEF5AAF77}"/>
              </a:ext>
            </a:extLst>
          </p:cNvPr>
          <p:cNvSpPr>
            <a:spLocks noGrp="1"/>
          </p:cNvSpPr>
          <p:nvPr>
            <p:ph type="title"/>
          </p:nvPr>
        </p:nvSpPr>
        <p:spPr/>
        <p:txBody>
          <a:bodyPr/>
          <a:lstStyle/>
          <a:p>
            <a:r>
              <a:rPr lang="en-GB" dirty="0"/>
              <a:t>MECC in action – Smoking  </a:t>
            </a:r>
          </a:p>
        </p:txBody>
      </p:sp>
      <p:sp>
        <p:nvSpPr>
          <p:cNvPr id="3" name="Content Placeholder 2">
            <a:extLst>
              <a:ext uri="{FF2B5EF4-FFF2-40B4-BE49-F238E27FC236}">
                <a16:creationId xmlns:a16="http://schemas.microsoft.com/office/drawing/2014/main" id="{7A36220B-0AAE-4FA0-9139-399C32019C27}"/>
              </a:ext>
            </a:extLst>
          </p:cNvPr>
          <p:cNvSpPr>
            <a:spLocks noGrp="1"/>
          </p:cNvSpPr>
          <p:nvPr>
            <p:ph idx="1"/>
          </p:nvPr>
        </p:nvSpPr>
        <p:spPr/>
        <p:txBody>
          <a:bodyPr>
            <a:normAutofit fontScale="85000" lnSpcReduction="20000"/>
          </a:bodyPr>
          <a:lstStyle/>
          <a:p>
            <a:r>
              <a:rPr lang="en-GB" dirty="0"/>
              <a:t>Stopping smoking is the single best thing that you can do to improve your health. Therefore, it’s something that we need to keep talking about. It’s important not to judge an individual on their smoking status, but if they mention that they would like to quit to use that opening to start a dialogue on quitting. </a:t>
            </a:r>
          </a:p>
          <a:p>
            <a:r>
              <a:rPr lang="en-GB" dirty="0"/>
              <a:t>Ask – ‘Have you thought about quitting or tried to quit before’ </a:t>
            </a:r>
          </a:p>
          <a:p>
            <a:r>
              <a:rPr lang="en-GB" dirty="0"/>
              <a:t>Assist - ‘You are more likely to stop smoking if you use a combination of medication and specialist support. These services are free and provide one to one support’ </a:t>
            </a:r>
          </a:p>
          <a:p>
            <a:r>
              <a:rPr lang="en-GB" dirty="0"/>
              <a:t>Act – ‘There are local stop smoking services who have trained staff to support. They are either in clinics or can be found within pharmacies. Local support available can be found at </a:t>
            </a:r>
            <a:r>
              <a:rPr lang="en-GB" dirty="0">
                <a:hlinkClick r:id="rId2"/>
              </a:rPr>
              <a:t>www.meccgateway.co.uk/</a:t>
            </a:r>
            <a:r>
              <a:rPr lang="en-GB" dirty="0" err="1">
                <a:hlinkClick r:id="rId2"/>
              </a:rPr>
              <a:t>nenc</a:t>
            </a:r>
            <a:r>
              <a:rPr lang="en-GB" dirty="0"/>
              <a:t>’ </a:t>
            </a:r>
          </a:p>
          <a:p>
            <a:r>
              <a:rPr lang="en-GB" u="sng" dirty="0">
                <a:hlinkClick r:id="rId3"/>
              </a:rPr>
              <a:t>https://youtu.be/VagBkvtXmGQ</a:t>
            </a:r>
            <a:r>
              <a:rPr lang="en-GB" dirty="0"/>
              <a:t>  - showcasing a MECC conversation about smoking in dentistry </a:t>
            </a:r>
          </a:p>
          <a:p>
            <a:endParaRPr lang="en-GB" dirty="0"/>
          </a:p>
        </p:txBody>
      </p:sp>
    </p:spTree>
    <p:extLst>
      <p:ext uri="{BB962C8B-B14F-4D97-AF65-F5344CB8AC3E}">
        <p14:creationId xmlns:p14="http://schemas.microsoft.com/office/powerpoint/2010/main" val="1789224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9E8B1DFCD4DD4A892D11BD3E900559" ma:contentTypeVersion="16" ma:contentTypeDescription="Create a new document." ma:contentTypeScope="" ma:versionID="b2df5da40ea8d7cda4ffc84b7e5485f0">
  <xsd:schema xmlns:xsd="http://www.w3.org/2001/XMLSchema" xmlns:xs="http://www.w3.org/2001/XMLSchema" xmlns:p="http://schemas.microsoft.com/office/2006/metadata/properties" xmlns:ns2="5250cf27-1205-46d6-a64c-0695a7ac4353" xmlns:ns3="9f802a7d-eb81-46c1-8638-cdfe5eabc042" xmlns:ns4="4c7089a6-7e34-4da5-8d2b-dd7bb62097c5" targetNamespace="http://schemas.microsoft.com/office/2006/metadata/properties" ma:root="true" ma:fieldsID="554fb6ee81d1c48bff93f94601ce76dc" ns2:_="" ns3:_="" ns4:_="">
    <xsd:import namespace="5250cf27-1205-46d6-a64c-0695a7ac4353"/>
    <xsd:import namespace="9f802a7d-eb81-46c1-8638-cdfe5eabc042"/>
    <xsd:import namespace="4c7089a6-7e34-4da5-8d2b-dd7bb62097c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0cf27-1205-46d6-a64c-0695a7ac43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51fab-051d-45c2-bf11-9453f0790ff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f802a7d-eb81-46c1-8638-cdfe5eabc04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7089a6-7e34-4da5-8d2b-dd7bb62097c5"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ae0fcc58-4321-40d1-bfa8-7f7f62a02d8a}" ma:internalName="TaxCatchAll" ma:showField="CatchAllData" ma:web="9f802a7d-eb81-46c1-8638-cdfe5eabc0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c7089a6-7e34-4da5-8d2b-dd7bb62097c5" xsi:nil="true"/>
    <lcf76f155ced4ddcb4097134ff3c332f xmlns="5250cf27-1205-46d6-a64c-0695a7ac435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B2FBCC-A13A-477F-B322-246FE10352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50cf27-1205-46d6-a64c-0695a7ac4353"/>
    <ds:schemaRef ds:uri="9f802a7d-eb81-46c1-8638-cdfe5eabc042"/>
    <ds:schemaRef ds:uri="4c7089a6-7e34-4da5-8d2b-dd7bb62097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CDEBC1-50BE-42EC-89C1-DA3DFFA09F29}">
  <ds:schemaRefs>
    <ds:schemaRef ds:uri="http://schemas.microsoft.com/office/2006/metadata/properties"/>
    <ds:schemaRef ds:uri="http://schemas.microsoft.com/office/infopath/2007/PartnerControls"/>
    <ds:schemaRef ds:uri="4c7089a6-7e34-4da5-8d2b-dd7bb62097c5"/>
    <ds:schemaRef ds:uri="5250cf27-1205-46d6-a64c-0695a7ac4353"/>
  </ds:schemaRefs>
</ds:datastoreItem>
</file>

<file path=customXml/itemProps3.xml><?xml version="1.0" encoding="utf-8"?>
<ds:datastoreItem xmlns:ds="http://schemas.openxmlformats.org/officeDocument/2006/customXml" ds:itemID="{784F0A5F-3B8B-412C-8F6D-B2D210A133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1788</TotalTime>
  <Words>1717</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Healthy Conversations – Social Care Resource</vt:lpstr>
      <vt:lpstr>Overview and Introduction to MECC </vt:lpstr>
      <vt:lpstr>What MECC isn’t:</vt:lpstr>
      <vt:lpstr>MECC in action – Mental Health </vt:lpstr>
      <vt:lpstr>MECC in action –Screening programmes </vt:lpstr>
      <vt:lpstr>MECC in action – Cancer awareness </vt:lpstr>
      <vt:lpstr>MECC in action – Physical Activity   </vt:lpstr>
      <vt:lpstr>MECC in action – Financial Wellbeing  </vt:lpstr>
      <vt:lpstr>MECC in action – Smoking  </vt:lpstr>
      <vt:lpstr>MECC in action – Alcohol  </vt:lpstr>
      <vt:lpstr>MECC in action – Sexual &amp; Reproductive health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MECC – Social Care Resource</dc:title>
  <dc:creator>Bannister Katie (RTF) NHCT</dc:creator>
  <cp:lastModifiedBy>Susanne Nichol</cp:lastModifiedBy>
  <cp:revision>14</cp:revision>
  <dcterms:created xsi:type="dcterms:W3CDTF">2021-09-16T09:40:45Z</dcterms:created>
  <dcterms:modified xsi:type="dcterms:W3CDTF">2022-03-22T16:20:55Z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0x010100B39E8B1DFCD4DD4A892D11BD3E900559</vt:lpwstr>
  </property>
  <property fmtid="{D5CDD505-2E9C-101B-9397-08002B2CF9AE}" pid="3" name="MediaServiceImageTags">
    <vt:lpwstr/>
  </property>
</Properties>
</file>